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67" r:id="rId3"/>
    <p:sldId id="260" r:id="rId4"/>
    <p:sldId id="308" r:id="rId5"/>
    <p:sldId id="292" r:id="rId6"/>
    <p:sldId id="312" r:id="rId7"/>
    <p:sldId id="313" r:id="rId8"/>
    <p:sldId id="293" r:id="rId9"/>
    <p:sldId id="310" r:id="rId10"/>
    <p:sldId id="311" r:id="rId11"/>
    <p:sldId id="295" r:id="rId12"/>
    <p:sldId id="305" r:id="rId13"/>
    <p:sldId id="296" r:id="rId14"/>
    <p:sldId id="322" r:id="rId15"/>
    <p:sldId id="325" r:id="rId16"/>
    <p:sldId id="332" r:id="rId17"/>
    <p:sldId id="333" r:id="rId18"/>
    <p:sldId id="334" r:id="rId19"/>
    <p:sldId id="335" r:id="rId20"/>
    <p:sldId id="336" r:id="rId21"/>
    <p:sldId id="337" r:id="rId22"/>
    <p:sldId id="338" r:id="rId23"/>
    <p:sldId id="339" r:id="rId24"/>
    <p:sldId id="340" r:id="rId25"/>
    <p:sldId id="341" r:id="rId26"/>
    <p:sldId id="298" r:id="rId27"/>
    <p:sldId id="316" r:id="rId28"/>
    <p:sldId id="299" r:id="rId29"/>
    <p:sldId id="289" r:id="rId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99"/>
    <a:srgbClr val="CC9900"/>
    <a:srgbClr val="FF9900"/>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1576" autoAdjust="0"/>
  </p:normalViewPr>
  <p:slideViewPr>
    <p:cSldViewPr snapToGrid="0">
      <p:cViewPr>
        <p:scale>
          <a:sx n="110" d="100"/>
          <a:sy n="110" d="100"/>
        </p:scale>
        <p:origin x="442" y="-43"/>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6/02/2018</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a:t>
            </a:fld>
            <a:endParaRPr lang="en-AU"/>
          </a:p>
        </p:txBody>
      </p:sp>
    </p:spTree>
    <p:extLst>
      <p:ext uri="{BB962C8B-B14F-4D97-AF65-F5344CB8AC3E}">
        <p14:creationId xmlns:p14="http://schemas.microsoft.com/office/powerpoint/2010/main" val="213396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23</a:t>
            </a:fld>
            <a:endParaRPr lang="en-AU"/>
          </a:p>
        </p:txBody>
      </p:sp>
    </p:spTree>
    <p:extLst>
      <p:ext uri="{BB962C8B-B14F-4D97-AF65-F5344CB8AC3E}">
        <p14:creationId xmlns:p14="http://schemas.microsoft.com/office/powerpoint/2010/main" val="172752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24</a:t>
            </a:fld>
            <a:endParaRPr lang="en-AU"/>
          </a:p>
        </p:txBody>
      </p:sp>
    </p:spTree>
    <p:extLst>
      <p:ext uri="{BB962C8B-B14F-4D97-AF65-F5344CB8AC3E}">
        <p14:creationId xmlns:p14="http://schemas.microsoft.com/office/powerpoint/2010/main" val="1905799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25</a:t>
            </a:fld>
            <a:endParaRPr lang="en-AU"/>
          </a:p>
        </p:txBody>
      </p:sp>
    </p:spTree>
    <p:extLst>
      <p:ext uri="{BB962C8B-B14F-4D97-AF65-F5344CB8AC3E}">
        <p14:creationId xmlns:p14="http://schemas.microsoft.com/office/powerpoint/2010/main" val="221752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29</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3</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16</a:t>
            </a:fld>
            <a:endParaRPr lang="en-AU"/>
          </a:p>
        </p:txBody>
      </p:sp>
    </p:spTree>
    <p:extLst>
      <p:ext uri="{BB962C8B-B14F-4D97-AF65-F5344CB8AC3E}">
        <p14:creationId xmlns:p14="http://schemas.microsoft.com/office/powerpoint/2010/main" val="376358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17</a:t>
            </a:fld>
            <a:endParaRPr lang="en-AU"/>
          </a:p>
        </p:txBody>
      </p:sp>
    </p:spTree>
    <p:extLst>
      <p:ext uri="{BB962C8B-B14F-4D97-AF65-F5344CB8AC3E}">
        <p14:creationId xmlns:p14="http://schemas.microsoft.com/office/powerpoint/2010/main" val="237805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18</a:t>
            </a:fld>
            <a:endParaRPr lang="en-AU"/>
          </a:p>
        </p:txBody>
      </p:sp>
    </p:spTree>
    <p:extLst>
      <p:ext uri="{BB962C8B-B14F-4D97-AF65-F5344CB8AC3E}">
        <p14:creationId xmlns:p14="http://schemas.microsoft.com/office/powerpoint/2010/main" val="253452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19</a:t>
            </a:fld>
            <a:endParaRPr lang="en-AU"/>
          </a:p>
        </p:txBody>
      </p:sp>
    </p:spTree>
    <p:extLst>
      <p:ext uri="{BB962C8B-B14F-4D97-AF65-F5344CB8AC3E}">
        <p14:creationId xmlns:p14="http://schemas.microsoft.com/office/powerpoint/2010/main" val="294975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827997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21</a:t>
            </a:fld>
            <a:endParaRPr lang="en-AU"/>
          </a:p>
        </p:txBody>
      </p:sp>
    </p:spTree>
    <p:extLst>
      <p:ext uri="{BB962C8B-B14F-4D97-AF65-F5344CB8AC3E}">
        <p14:creationId xmlns:p14="http://schemas.microsoft.com/office/powerpoint/2010/main" val="405232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22</a:t>
            </a:fld>
            <a:endParaRPr lang="en-AU"/>
          </a:p>
        </p:txBody>
      </p:sp>
    </p:spTree>
    <p:extLst>
      <p:ext uri="{BB962C8B-B14F-4D97-AF65-F5344CB8AC3E}">
        <p14:creationId xmlns:p14="http://schemas.microsoft.com/office/powerpoint/2010/main" val="1605404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567" y="87598"/>
            <a:ext cx="8542867" cy="1919001"/>
          </a:xfrm>
        </p:spPr>
        <p:txBody>
          <a:bodyPr>
            <a:noAutofit/>
          </a:bodyPr>
          <a:lstStyle/>
          <a:p>
            <a:r>
              <a:rPr lang="en-AU" dirty="0" err="1" smtClean="0">
                <a:latin typeface="Courier New" panose="02070309020205020404" pitchFamily="49" charset="0"/>
                <a:cs typeface="Courier New" panose="02070309020205020404" pitchFamily="49" charset="0"/>
              </a:rPr>
              <a:t>p</a:t>
            </a:r>
            <a:r>
              <a:rPr lang="en-AU" dirty="0" err="1" smtClean="0">
                <a:solidFill>
                  <a:schemeClr val="tx1"/>
                </a:solidFill>
                <a:latin typeface="Courier New" panose="02070309020205020404" pitchFamily="49" charset="0"/>
                <a:cs typeface="Courier New" panose="02070309020205020404" pitchFamily="49" charset="0"/>
              </a:rPr>
              <a:t>rioritizr</a:t>
            </a:r>
            <a:r>
              <a:rPr lang="en-AU" sz="4000" b="1" dirty="0"/>
              <a:t/>
            </a:r>
            <a:br>
              <a:rPr lang="en-AU" sz="4000" b="1" dirty="0"/>
            </a:br>
            <a:r>
              <a:rPr lang="en-AU" sz="4000" dirty="0" smtClean="0">
                <a:solidFill>
                  <a:schemeClr val="tx1"/>
                </a:solidFill>
              </a:rPr>
              <a:t>Systematic conservation planning in </a:t>
            </a:r>
            <a:r>
              <a:rPr lang="en-AU" sz="4000" dirty="0">
                <a:solidFill>
                  <a:schemeClr val="bg1"/>
                </a:solidFill>
              </a:rPr>
              <a:t>R </a:t>
            </a:r>
            <a:r>
              <a:rPr lang="en-AU" sz="4000" dirty="0" err="1">
                <a:solidFill>
                  <a:schemeClr val="bg1"/>
                </a:solidFill>
              </a:rPr>
              <a:t>R</a:t>
            </a:r>
            <a:endParaRPr lang="en-AU" sz="4000" dirty="0">
              <a:solidFill>
                <a:schemeClr val="bg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solidFill>
              </a:rPr>
              <a:t>Jeffrey Hanson</a:t>
            </a:r>
            <a:endParaRPr lang="en-AU" dirty="0">
              <a:solidFill>
                <a:schemeClr val="tx1"/>
              </a:solidFill>
            </a:endParaRPr>
          </a:p>
          <a:p>
            <a:endParaRPr lang="en-AU" dirty="0">
              <a:solidFill>
                <a:schemeClr val="tx1"/>
              </a:solidFill>
            </a:endParaRPr>
          </a:p>
        </p:txBody>
      </p:sp>
      <p:grpSp>
        <p:nvGrpSpPr>
          <p:cNvPr id="8" name="Group 7"/>
          <p:cNvGrpSpPr/>
          <p:nvPr/>
        </p:nvGrpSpPr>
        <p:grpSpPr>
          <a:xfrm>
            <a:off x="259155" y="4479765"/>
            <a:ext cx="4604759" cy="443584"/>
            <a:chOff x="259155" y="4479765"/>
            <a:chExt cx="4604759" cy="443584"/>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131580" cy="430887"/>
            </a:xfrm>
            <a:prstGeom prst="rect">
              <a:avLst/>
            </a:prstGeom>
            <a:noFill/>
          </p:spPr>
          <p:txBody>
            <a:bodyPr wrap="none" rtlCol="0">
              <a:spAutoFit/>
            </a:bodyPr>
            <a:lstStyle/>
            <a:p>
              <a:r>
                <a:rPr lang="en-AU" sz="2200" dirty="0"/>
                <a:t>j</a:t>
              </a:r>
              <a:r>
                <a:rPr lang="en-AU" sz="2200" dirty="0" smtClean="0"/>
                <a:t>effrey.hanson@uqconnect.edu.au</a:t>
              </a:r>
              <a:endParaRPr lang="en-AU" sz="2200" dirty="0"/>
            </a:p>
          </p:txBody>
        </p:sp>
      </p:grpSp>
      <p:grpSp>
        <p:nvGrpSpPr>
          <p:cNvPr id="6" name="Group 5"/>
          <p:cNvGrpSpPr/>
          <p:nvPr/>
        </p:nvGrpSpPr>
        <p:grpSpPr>
          <a:xfrm>
            <a:off x="5326301" y="4486114"/>
            <a:ext cx="3772207" cy="430887"/>
            <a:chOff x="6059800" y="6034020"/>
            <a:chExt cx="3772207" cy="574516"/>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89765"/>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6034020"/>
              <a:ext cx="3334824" cy="574516"/>
            </a:xfrm>
            <a:prstGeom prst="rect">
              <a:avLst/>
            </a:prstGeom>
            <a:noFill/>
          </p:spPr>
          <p:txBody>
            <a:bodyPr wrap="none" rtlCol="0">
              <a:spAutoFit/>
            </a:bodyPr>
            <a:lstStyle/>
            <a:p>
              <a:r>
                <a:rPr lang="en-AU" sz="2200" dirty="0"/>
                <a:t>prioritizr.github.io/</a:t>
              </a:r>
              <a:r>
                <a:rPr lang="en-AU" sz="2200" dirty="0" err="1"/>
                <a:t>prioritizr</a:t>
              </a:r>
              <a:endParaRPr lang="en-AU" sz="2200" dirty="0"/>
            </a:p>
          </p:txBody>
        </p:sp>
      </p:grpSp>
      <p:pic>
        <p:nvPicPr>
          <p:cNvPr id="9218" name="Picture 2" descr="Image result for 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0794" y="1140233"/>
            <a:ext cx="682625" cy="528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802" y="1981734"/>
            <a:ext cx="1324396" cy="15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fishing map intensity"/>
          <p:cNvPicPr>
            <a:picLocks noChangeAspect="1" noChangeArrowheads="1"/>
          </p:cNvPicPr>
          <p:nvPr/>
        </p:nvPicPr>
        <p:blipFill rotWithShape="1">
          <a:blip r:embed="rId2">
            <a:extLst>
              <a:ext uri="{28A0092B-C50C-407E-A947-70E740481C1C}">
                <a14:useLocalDpi xmlns:a14="http://schemas.microsoft.com/office/drawing/2010/main" val="0"/>
              </a:ext>
            </a:extLst>
          </a:blip>
          <a:srcRect l="57557" t="2703" r="2773" b="11003"/>
          <a:stretch/>
        </p:blipFill>
        <p:spPr bwMode="auto">
          <a:xfrm>
            <a:off x="5486400" y="1343025"/>
            <a:ext cx="3345716" cy="344593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rotected area ma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94" y="1571626"/>
            <a:ext cx="4966721" cy="279082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spTree>
    <p:extLst>
      <p:ext uri="{BB962C8B-B14F-4D97-AF65-F5344CB8AC3E}">
        <p14:creationId xmlns:p14="http://schemas.microsoft.com/office/powerpoint/2010/main" val="31225973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33" y="205979"/>
            <a:ext cx="4470400" cy="857250"/>
          </a:xfrm>
        </p:spPr>
        <p:txBody>
          <a:bodyPr/>
          <a:lstStyle/>
          <a:p>
            <a:r>
              <a:rPr lang="en-AU" dirty="0" smtClean="0"/>
              <a:t>Decision type</a:t>
            </a:r>
            <a:endParaRPr lang="en-AU" dirty="0"/>
          </a:p>
        </p:txBody>
      </p:sp>
      <p:sp>
        <p:nvSpPr>
          <p:cNvPr id="3" name="Content Placeholder 2"/>
          <p:cNvSpPr>
            <a:spLocks noGrp="1"/>
          </p:cNvSpPr>
          <p:nvPr>
            <p:ph idx="1"/>
          </p:nvPr>
        </p:nvSpPr>
        <p:spPr>
          <a:xfrm>
            <a:off x="220133" y="1530352"/>
            <a:ext cx="4470400" cy="3092448"/>
          </a:xfrm>
        </p:spPr>
        <p:txBody>
          <a:bodyPr>
            <a:normAutofit/>
          </a:bodyPr>
          <a:lstStyle/>
          <a:p>
            <a:r>
              <a:rPr lang="en-AU" dirty="0" smtClean="0"/>
              <a:t>Conserve or not?</a:t>
            </a:r>
          </a:p>
          <a:p>
            <a:pPr marL="0" indent="0">
              <a:buNone/>
            </a:pPr>
            <a:endParaRPr lang="en-AU" dirty="0" smtClean="0"/>
          </a:p>
          <a:p>
            <a:r>
              <a:rPr lang="en-AU" dirty="0" smtClean="0"/>
              <a:t>Different amounts?</a:t>
            </a:r>
          </a:p>
          <a:p>
            <a:endParaRPr lang="en-AU" dirty="0"/>
          </a:p>
          <a:p>
            <a:r>
              <a:rPr lang="en-AU" dirty="0" smtClean="0"/>
              <a:t>Multiple actions?</a:t>
            </a:r>
            <a:endParaRPr lang="en-AU" dirty="0"/>
          </a:p>
        </p:txBody>
      </p:sp>
      <p:pic>
        <p:nvPicPr>
          <p:cNvPr id="6154" name="Picture 10" descr="Ethiopian Satellite Map Picture"/>
          <p:cNvPicPr>
            <a:picLocks noChangeAspect="1" noChangeArrowheads="1"/>
          </p:cNvPicPr>
          <p:nvPr/>
        </p:nvPicPr>
        <p:blipFill rotWithShape="1">
          <a:blip r:embed="rId2">
            <a:extLst>
              <a:ext uri="{28A0092B-C50C-407E-A947-70E740481C1C}">
                <a14:useLocalDpi xmlns:a14="http://schemas.microsoft.com/office/drawing/2010/main" val="0"/>
              </a:ext>
            </a:extLst>
          </a:blip>
          <a:srcRect l="11759" t="40315" r="64463" b="30990"/>
          <a:stretch/>
        </p:blipFill>
        <p:spPr bwMode="auto">
          <a:xfrm>
            <a:off x="4876799" y="820871"/>
            <a:ext cx="4076701"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55682" y="1063229"/>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787215" y="36358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5667374" y="32040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7284508" y="1460140"/>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94748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69764" y="1506468"/>
            <a:ext cx="2941585" cy="1730344"/>
            <a:chOff x="693892" y="1170501"/>
            <a:chExt cx="2941585" cy="1730344"/>
          </a:xfrm>
        </p:grpSpPr>
        <p:sp>
          <p:nvSpPr>
            <p:cNvPr id="5" name="Rectangle 4"/>
            <p:cNvSpPr/>
            <p:nvPr/>
          </p:nvSpPr>
          <p:spPr>
            <a:xfrm>
              <a:off x="693892" y="1519084"/>
              <a:ext cx="2941585" cy="1076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p>
          </p:txBody>
        </p:sp>
        <p:pic>
          <p:nvPicPr>
            <p:cNvPr id="2056" name="Picture 8" descr="Image result for gurob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892" y="1170501"/>
              <a:ext cx="2941585" cy="173034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AU" dirty="0" smtClean="0"/>
              <a:t>Solver</a:t>
            </a:r>
            <a:endParaRPr lang="en-AU" dirty="0"/>
          </a:p>
        </p:txBody>
      </p:sp>
      <p:pic>
        <p:nvPicPr>
          <p:cNvPr id="2050" name="Picture 2" descr="Image result for marx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5" y="3680051"/>
            <a:ext cx="355282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pl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63" y="3333135"/>
            <a:ext cx="1731976" cy="138558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80x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1297" y="636777"/>
            <a:ext cx="1306461" cy="13064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357923" y="404489"/>
            <a:ext cx="1544578" cy="1538749"/>
          </a:xfrm>
          <a:prstGeom prst="rect">
            <a:avLst/>
          </a:prstGeom>
        </p:spPr>
      </p:pic>
      <p:sp>
        <p:nvSpPr>
          <p:cNvPr id="4" name="TextBox 3"/>
          <p:cNvSpPr txBox="1"/>
          <p:nvPr/>
        </p:nvSpPr>
        <p:spPr>
          <a:xfrm>
            <a:off x="3470400" y="3471927"/>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2" name="TextBox 11"/>
          <p:cNvSpPr txBox="1"/>
          <p:nvPr/>
        </p:nvSpPr>
        <p:spPr>
          <a:xfrm>
            <a:off x="7258800" y="2137608"/>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3" name="TextBox 12"/>
          <p:cNvSpPr txBox="1"/>
          <p:nvPr/>
        </p:nvSpPr>
        <p:spPr>
          <a:xfrm>
            <a:off x="2499388" y="4942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4" name="TextBox 13"/>
          <p:cNvSpPr txBox="1"/>
          <p:nvPr/>
        </p:nvSpPr>
        <p:spPr>
          <a:xfrm>
            <a:off x="926375" y="20290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Tree>
    <p:extLst>
      <p:ext uri="{BB962C8B-B14F-4D97-AF65-F5344CB8AC3E}">
        <p14:creationId xmlns:p14="http://schemas.microsoft.com/office/powerpoint/2010/main" val="4093842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latin typeface="Courier New" panose="02070309020205020404" pitchFamily="49" charset="0"/>
                <a:cs typeface="Courier New" panose="02070309020205020404" pitchFamily="49" charset="0"/>
              </a:rPr>
              <a:t>prioritizr</a:t>
            </a:r>
            <a:endParaRPr lang="en-AU" dirty="0">
              <a:latin typeface="Courier New" panose="02070309020205020404" pitchFamily="49" charset="0"/>
              <a:cs typeface="Courier New" panose="02070309020205020404" pitchFamily="49" charset="0"/>
            </a:endParaRPr>
          </a:p>
        </p:txBody>
      </p:sp>
      <p:pic>
        <p:nvPicPr>
          <p:cNvPr id="1026" name="Picture 2" descr="logo_lar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9600" y="1541851"/>
            <a:ext cx="2490227" cy="28587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5200" y="1310400"/>
            <a:ext cx="5320800" cy="2862322"/>
          </a:xfrm>
          <a:prstGeom prst="rect">
            <a:avLst/>
          </a:prstGeom>
          <a:noFill/>
        </p:spPr>
        <p:txBody>
          <a:bodyPr wrap="square" rtlCol="0">
            <a:spAutoFit/>
          </a:bodyPr>
          <a:lstStyle/>
          <a:p>
            <a:pPr marL="285750" indent="-285750">
              <a:buFont typeface="Arial" panose="020B0604020202020204" pitchFamily="34" charset="0"/>
              <a:buChar char="•"/>
            </a:pPr>
            <a:r>
              <a:rPr lang="en-AU" sz="3600" dirty="0" smtClean="0"/>
              <a:t>Human readable code</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smtClean="0"/>
              <a:t>Design your problem</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a:t>S</a:t>
            </a:r>
            <a:r>
              <a:rPr lang="en-AU" sz="3600" dirty="0" smtClean="0"/>
              <a:t>olve it fast!</a:t>
            </a:r>
          </a:p>
        </p:txBody>
      </p:sp>
    </p:spTree>
    <p:extLst>
      <p:ext uri="{BB962C8B-B14F-4D97-AF65-F5344CB8AC3E}">
        <p14:creationId xmlns:p14="http://schemas.microsoft.com/office/powerpoint/2010/main" val="26686843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Human-readable code</a:t>
            </a:r>
            <a:endParaRPr lang="en-AU"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352262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Human-readable code</a:t>
            </a:r>
          </a:p>
        </p:txBody>
      </p:sp>
      <p:sp>
        <p:nvSpPr>
          <p:cNvPr id="4" name="Content Placeholder 2"/>
          <p:cNvSpPr txBox="1">
            <a:spLocks/>
          </p:cNvSpPr>
          <p:nvPr/>
        </p:nvSpPr>
        <p:spPr>
          <a:xfrm>
            <a:off x="4392001" y="1766580"/>
            <a:ext cx="4629600" cy="28702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a:latin typeface="Courier New" panose="02070309020205020404" pitchFamily="49" charset="0"/>
                <a:cs typeface="Courier New" panose="02070309020205020404" pitchFamily="49" charset="0"/>
              </a:rPr>
              <a:t>p</a:t>
            </a:r>
            <a:r>
              <a:rPr lang="en-AU" sz="1800" dirty="0" smtClean="0">
                <a:latin typeface="Courier New" panose="02070309020205020404" pitchFamily="49" charset="0"/>
                <a:cs typeface="Courier New" panose="02070309020205020404" pitchFamily="49" charset="0"/>
              </a:rPr>
              <a:t> &lt;- problem(areas, feats)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add_min_set_objective</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a:t>
            </a:r>
            <a:r>
              <a:rPr lang="en-AU" sz="1800" dirty="0" smtClean="0">
                <a:latin typeface="Courier New" panose="02070309020205020404" pitchFamily="49" charset="0"/>
                <a:cs typeface="Courier New" panose="02070309020205020404" pitchFamily="49" charset="0"/>
              </a:rPr>
              <a:t>%&gt;%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add_relative_targets</a:t>
            </a:r>
            <a:r>
              <a:rPr lang="en-AU" sz="1800" dirty="0" smtClean="0">
                <a:latin typeface="Courier New" panose="02070309020205020404" pitchFamily="49" charset="0"/>
                <a:cs typeface="Courier New" panose="02070309020205020404" pitchFamily="49" charset="0"/>
              </a:rPr>
              <a:t>(0.1)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add_boundary_penalties</a:t>
            </a:r>
            <a:r>
              <a:rPr lang="en-AU" sz="1800" dirty="0" smtClean="0">
                <a:latin typeface="Courier New" panose="02070309020205020404" pitchFamily="49" charset="0"/>
                <a:cs typeface="Courier New" panose="02070309020205020404" pitchFamily="49" charset="0"/>
              </a:rPr>
              <a:t>(5)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add_binary_decisions</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add_rsymphony_solver</a:t>
            </a:r>
            <a:r>
              <a:rPr lang="en-AU" sz="1800" dirty="0" smtClean="0">
                <a:uFill>
                  <a:solidFill>
                    <a:srgbClr val="FF0000"/>
                  </a:solidFill>
                </a:uFill>
                <a:latin typeface="Courier New" panose="02070309020205020404" pitchFamily="49" charset="0"/>
                <a:cs typeface="Courier New" panose="02070309020205020404" pitchFamily="49" charset="0"/>
              </a:rPr>
              <a:t>()</a:t>
            </a:r>
          </a:p>
          <a:p>
            <a:pPr marL="0" indent="0">
              <a:buFont typeface="Arial" pitchFamily="34" charset="0"/>
              <a:buNone/>
            </a:pPr>
            <a:endParaRPr lang="en-AU" sz="1800" dirty="0">
              <a:latin typeface="Courier New" panose="02070309020205020404" pitchFamily="49" charset="0"/>
              <a:cs typeface="Courier New" panose="02070309020205020404" pitchFamily="49" charset="0"/>
            </a:endParaRPr>
          </a:p>
          <a:p>
            <a:pPr marL="0" indent="0">
              <a:buFont typeface="Arial" pitchFamily="34" charset="0"/>
              <a:buNone/>
            </a:pPr>
            <a:r>
              <a:rPr lang="en-AU" sz="1800" dirty="0">
                <a:latin typeface="Courier New" panose="02070309020205020404" pitchFamily="49" charset="0"/>
                <a:cs typeface="Courier New" panose="02070309020205020404" pitchFamily="49" charset="0"/>
              </a:rPr>
              <a:t>s</a:t>
            </a:r>
            <a:r>
              <a:rPr lang="en-AU" sz="1800" dirty="0" smtClean="0">
                <a:latin typeface="Courier New" panose="02070309020205020404" pitchFamily="49" charset="0"/>
                <a:cs typeface="Courier New" panose="02070309020205020404" pitchFamily="49" charset="0"/>
              </a:rPr>
              <a:t>olution &lt;- solve(p)</a:t>
            </a:r>
          </a:p>
        </p:txBody>
      </p:sp>
      <p:sp>
        <p:nvSpPr>
          <p:cNvPr id="6" name="TextBox 5"/>
          <p:cNvSpPr txBox="1"/>
          <p:nvPr/>
        </p:nvSpPr>
        <p:spPr>
          <a:xfrm>
            <a:off x="6240969" y="1186470"/>
            <a:ext cx="931665" cy="523220"/>
          </a:xfrm>
          <a:prstGeom prst="rect">
            <a:avLst/>
          </a:prstGeom>
          <a:noFill/>
        </p:spPr>
        <p:txBody>
          <a:bodyPr wrap="none" rtlCol="0">
            <a:spAutoFit/>
          </a:bodyPr>
          <a:lstStyle/>
          <a:p>
            <a:r>
              <a:rPr lang="en-AU" sz="2800" dirty="0"/>
              <a:t>C</a:t>
            </a:r>
            <a:r>
              <a:rPr lang="en-AU" sz="2800" dirty="0" smtClean="0"/>
              <a:t>ode</a:t>
            </a:r>
            <a:endParaRPr lang="en-AU" sz="2800"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2143949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a:t>
            </a:r>
            <a:r>
              <a:rPr lang="en-AU" dirty="0" smtClean="0"/>
              <a:t> problem</a:t>
            </a:r>
            <a:endParaRPr lang="en-AU"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4525" r="12926"/>
          <a:stretch/>
        </p:blipFill>
        <p:spPr>
          <a:xfrm>
            <a:off x="5385601" y="1375394"/>
            <a:ext cx="3434400" cy="3381374"/>
          </a:xfrm>
        </p:spPr>
      </p:pic>
      <p:sp>
        <p:nvSpPr>
          <p:cNvPr id="5" name="TextBox 4"/>
          <p:cNvSpPr txBox="1"/>
          <p:nvPr/>
        </p:nvSpPr>
        <p:spPr>
          <a:xfrm>
            <a:off x="457200" y="1684800"/>
            <a:ext cx="4741200" cy="2246769"/>
          </a:xfrm>
          <a:prstGeom prst="rect">
            <a:avLst/>
          </a:prstGeom>
          <a:noFill/>
        </p:spPr>
        <p:txBody>
          <a:bodyPr wrap="square" rtlCol="0">
            <a:spAutoFit/>
          </a:bodyPr>
          <a:lstStyle/>
          <a:p>
            <a:r>
              <a:rPr lang="en-AU" sz="2800" dirty="0" smtClean="0"/>
              <a:t>Study area: Tasmania, Australia</a:t>
            </a:r>
          </a:p>
          <a:p>
            <a:endParaRPr lang="en-AU" sz="2800" dirty="0"/>
          </a:p>
          <a:p>
            <a:r>
              <a:rPr lang="en-AU" sz="2800" dirty="0" smtClean="0"/>
              <a:t>Planning units: 1130 hexagons </a:t>
            </a:r>
          </a:p>
          <a:p>
            <a:endParaRPr lang="en-AU" sz="2800" dirty="0"/>
          </a:p>
          <a:p>
            <a:r>
              <a:rPr lang="en-AU" sz="2800" dirty="0" smtClean="0"/>
              <a:t>Features: 63 vegetation types</a:t>
            </a:r>
            <a:endParaRPr lang="en-AU" sz="2800" dirty="0"/>
          </a:p>
        </p:txBody>
      </p:sp>
    </p:spTree>
    <p:extLst>
      <p:ext uri="{BB962C8B-B14F-4D97-AF65-F5344CB8AC3E}">
        <p14:creationId xmlns:p14="http://schemas.microsoft.com/office/powerpoint/2010/main" val="552598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287" r="17538"/>
          <a:stretch/>
        </p:blipFill>
        <p:spPr>
          <a:xfrm>
            <a:off x="5857200" y="1345414"/>
            <a:ext cx="3002400" cy="3341785"/>
          </a:xfrm>
        </p:spPr>
      </p:pic>
      <p:sp>
        <p:nvSpPr>
          <p:cNvPr id="9" name="TextBox 8"/>
          <p:cNvSpPr txBox="1"/>
          <p:nvPr/>
        </p:nvSpPr>
        <p:spPr>
          <a:xfrm>
            <a:off x="100800" y="1338214"/>
            <a:ext cx="5853600" cy="224676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7" name="Title 1"/>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smtClean="0"/>
              <a:t>Design </a:t>
            </a:r>
            <a:r>
              <a:rPr lang="en-AU" u="sng" smtClean="0"/>
              <a:t>your</a:t>
            </a:r>
            <a:r>
              <a:rPr lang="en-AU" smtClean="0"/>
              <a:t> problem</a:t>
            </a:r>
            <a:endParaRPr lang="en-AU" dirty="0"/>
          </a:p>
        </p:txBody>
      </p:sp>
    </p:spTree>
    <p:extLst>
      <p:ext uri="{BB962C8B-B14F-4D97-AF65-F5344CB8AC3E}">
        <p14:creationId xmlns:p14="http://schemas.microsoft.com/office/powerpoint/2010/main" val="2637811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12" name="Content Placeholder 11"/>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028" r="17725"/>
          <a:stretch/>
        </p:blipFill>
        <p:spPr>
          <a:xfrm>
            <a:off x="5932800" y="1338214"/>
            <a:ext cx="3052800" cy="3394075"/>
          </a:xfrm>
        </p:spPr>
      </p:pic>
      <p:sp>
        <p:nvSpPr>
          <p:cNvPr id="14" name="TextBox 13"/>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8" name="Title 1"/>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588746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574" r="18180"/>
          <a:stretch/>
        </p:blipFill>
        <p:spPr>
          <a:xfrm>
            <a:off x="5918400" y="1338214"/>
            <a:ext cx="3052800" cy="3394075"/>
          </a:xfrm>
        </p:spPr>
      </p:pic>
      <p:sp>
        <p:nvSpPr>
          <p:cNvPr id="6" name="TextBox 5"/>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endParaRPr lang="en-AU"/>
          </a:p>
        </p:txBody>
      </p:sp>
      <p:sp>
        <p:nvSpPr>
          <p:cNvPr id="8" name="Title 1"/>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smtClean="0"/>
              <a:t>Design </a:t>
            </a:r>
            <a:r>
              <a:rPr lang="en-AU" u="sng" smtClean="0"/>
              <a:t>your</a:t>
            </a:r>
            <a:r>
              <a:rPr lang="en-AU" smtClean="0"/>
              <a:t> problem</a:t>
            </a:r>
            <a:endParaRPr lang="en-AU" dirty="0"/>
          </a:p>
        </p:txBody>
      </p:sp>
    </p:spTree>
    <p:extLst>
      <p:ext uri="{BB962C8B-B14F-4D97-AF65-F5344CB8AC3E}">
        <p14:creationId xmlns:p14="http://schemas.microsoft.com/office/powerpoint/2010/main" val="37544474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15163" y="1051928"/>
            <a:ext cx="4572000" cy="3416320"/>
          </a:xfrm>
          <a:prstGeom prst="rect">
            <a:avLst/>
          </a:prstGeom>
        </p:spPr>
        <p:txBody>
          <a:bodyPr>
            <a:spAutoFit/>
          </a:bodyPr>
          <a:lstStyle/>
          <a:p>
            <a:pPr marL="285750" indent="-285750">
              <a:buFont typeface="Arial" panose="020B0604020202020204" pitchFamily="34" charset="0"/>
              <a:buChar char="•"/>
            </a:pPr>
            <a:r>
              <a:rPr lang="en-AU" sz="2400" dirty="0"/>
              <a:t>Joe </a:t>
            </a:r>
            <a:r>
              <a:rPr lang="en-AU" sz="2400" dirty="0" smtClean="0"/>
              <a:t>Bennett</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Peter </a:t>
            </a:r>
            <a:r>
              <a:rPr lang="en-AU" sz="2400" dirty="0" err="1" smtClean="0"/>
              <a:t>Arcese</a:t>
            </a: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a:t>Hugh </a:t>
            </a:r>
            <a:r>
              <a:rPr lang="en-AU" sz="2400" dirty="0" smtClean="0"/>
              <a:t>Possingham</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p:txBody>
      </p:sp>
      <p:sp>
        <p:nvSpPr>
          <p:cNvPr id="3" name="TextBox 2"/>
          <p:cNvSpPr txBox="1"/>
          <p:nvPr/>
        </p:nvSpPr>
        <p:spPr>
          <a:xfrm>
            <a:off x="256148" y="1053251"/>
            <a:ext cx="3945204" cy="4154984"/>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Richard Schuster</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Matt Strimas-Mackey</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Nina Morrell</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r>
              <a:rPr lang="en-AU" sz="2400" dirty="0" smtClean="0"/>
              <a:t>Matt Watts</a:t>
            </a:r>
          </a:p>
          <a:p>
            <a:pPr marL="285750" indent="-285750">
              <a:buFont typeface="Arial" panose="020B0604020202020204" pitchFamily="34" charset="0"/>
              <a:buChar char="•"/>
            </a:pPr>
            <a:endParaRPr lang="en-AU" sz="2400" dirty="0"/>
          </a:p>
        </p:txBody>
      </p:sp>
      <p:sp>
        <p:nvSpPr>
          <p:cNvPr id="2" name="Title 1"/>
          <p:cNvSpPr>
            <a:spLocks noGrp="1"/>
          </p:cNvSpPr>
          <p:nvPr>
            <p:ph type="title"/>
          </p:nvPr>
        </p:nvSpPr>
        <p:spPr>
          <a:xfrm>
            <a:off x="374073" y="0"/>
            <a:ext cx="8229600" cy="857250"/>
          </a:xfrm>
        </p:spPr>
        <p:txBody>
          <a:bodyPr/>
          <a:lstStyle/>
          <a:p>
            <a:r>
              <a:rPr lang="en-AU" dirty="0" smtClean="0"/>
              <a:t>Acknowledgements</a:t>
            </a:r>
            <a:endParaRPr lang="en-AU" dirty="0"/>
          </a:p>
        </p:txBody>
      </p:sp>
      <p:pic>
        <p:nvPicPr>
          <p:cNvPr id="10244" name="Picture 4" descr="https://carleton.ca/biology/wp-content/uploads/schuster-200x2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0783" y="932260"/>
            <a:ext cx="740569" cy="74056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strimas.com/img/avata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9737" y="1961516"/>
            <a:ext cx="702661" cy="70266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peter-arcese-lab.sites.olt.ubc.ca/files/2010/09/Nina_morrell-e147372727739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2548" y="2952864"/>
            <a:ext cx="697038" cy="80585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marxan.net/downloads/uq_marxan_web_2/Matt_Watts_phot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4222" y="4047405"/>
            <a:ext cx="673691" cy="887811"/>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s://forestry-profiles.sites.olt.ubc.ca/files/2013/07/cropped-Peter-Arces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2382" y="2031524"/>
            <a:ext cx="840035" cy="840035"/>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https://carleton.ca/biology/wp-content/uploads/joe-bennett-head-shot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6053" y="806350"/>
            <a:ext cx="692692" cy="908449"/>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12839" y="3188284"/>
            <a:ext cx="859121" cy="85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909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10" name="TextBox 9"/>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876" r="17876"/>
          <a:stretch/>
        </p:blipFill>
        <p:spPr>
          <a:xfrm>
            <a:off x="5954400" y="1338214"/>
            <a:ext cx="3052800" cy="3394075"/>
          </a:xfrm>
        </p:spPr>
      </p:pic>
      <p:sp>
        <p:nvSpPr>
          <p:cNvPr id="3" name="Title 2"/>
          <p:cNvSpPr>
            <a:spLocks noGrp="1"/>
          </p:cNvSpPr>
          <p:nvPr>
            <p:ph type="title"/>
          </p:nvPr>
        </p:nvSpPr>
        <p:spPr/>
        <p:txBody>
          <a:bodyPr/>
          <a:lstStyle/>
          <a:p>
            <a:endParaRPr lang="en-AU"/>
          </a:p>
        </p:txBody>
      </p:sp>
      <p:sp>
        <p:nvSpPr>
          <p:cNvPr id="8" name="Title 1"/>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smtClean="0"/>
              <a:t>Design </a:t>
            </a:r>
            <a:r>
              <a:rPr lang="en-AU" u="sng" smtClean="0"/>
              <a:t>your</a:t>
            </a:r>
            <a:r>
              <a:rPr lang="en-AU" smtClean="0"/>
              <a:t> problem</a:t>
            </a:r>
            <a:endParaRPr lang="en-AU" dirty="0"/>
          </a:p>
        </p:txBody>
      </p:sp>
    </p:spTree>
    <p:extLst>
      <p:ext uri="{BB962C8B-B14F-4D97-AF65-F5344CB8AC3E}">
        <p14:creationId xmlns:p14="http://schemas.microsoft.com/office/powerpoint/2010/main" val="291119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064" r="19326"/>
          <a:stretch/>
        </p:blipFill>
        <p:spPr>
          <a:xfrm>
            <a:off x="6026399" y="1338214"/>
            <a:ext cx="2988001" cy="3464196"/>
          </a:xfrm>
          <a:prstGeom prst="rect">
            <a:avLst/>
          </a:prstGeom>
        </p:spPr>
      </p:pic>
      <p:sp>
        <p:nvSpPr>
          <p:cNvPr id="3" name="Title 2"/>
          <p:cNvSpPr>
            <a:spLocks noGrp="1"/>
          </p:cNvSpPr>
          <p:nvPr>
            <p:ph type="title"/>
          </p:nvPr>
        </p:nvSpPr>
        <p:spPr/>
        <p:txBody>
          <a:bodyPr/>
          <a:lstStyle/>
          <a:p>
            <a:endParaRPr lang="en-AU"/>
          </a:p>
        </p:txBody>
      </p:sp>
      <p:sp>
        <p:nvSpPr>
          <p:cNvPr id="8" name="Title 1"/>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smtClean="0"/>
              <a:t>Design </a:t>
            </a:r>
            <a:r>
              <a:rPr lang="en-AU" u="sng" smtClean="0"/>
              <a:t>your</a:t>
            </a:r>
            <a:r>
              <a:rPr lang="en-AU" smtClean="0"/>
              <a:t> problem</a:t>
            </a:r>
            <a:endParaRPr lang="en-AU" dirty="0"/>
          </a:p>
        </p:txBody>
      </p:sp>
    </p:spTree>
    <p:extLst>
      <p:ext uri="{BB962C8B-B14F-4D97-AF65-F5344CB8AC3E}">
        <p14:creationId xmlns:p14="http://schemas.microsoft.com/office/powerpoint/2010/main" val="5650627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317009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add_boundary_penalties</a:t>
            </a:r>
            <a:r>
              <a:rPr lang="en-AU" sz="2000" u="heavy" dirty="0" smtClean="0">
                <a:uFill>
                  <a:solidFill>
                    <a:srgbClr val="FF0000"/>
                  </a:solidFill>
                </a:uFill>
                <a:latin typeface="Courier New" panose="02070309020205020404" pitchFamily="49" charset="0"/>
                <a:cs typeface="Courier New" panose="02070309020205020404" pitchFamily="49" charset="0"/>
              </a:rPr>
              <a:t>(0.01, </a:t>
            </a:r>
            <a:r>
              <a:rPr lang="en-AU" sz="2000" u="heavy" dirty="0">
                <a:uFill>
                  <a:solidFill>
                    <a:srgbClr val="FF0000"/>
                  </a:solidFill>
                </a:uFill>
                <a:latin typeface="Courier New" panose="02070309020205020404" pitchFamily="49" charset="0"/>
                <a:cs typeface="Courier New" panose="02070309020205020404" pitchFamily="49" charset="0"/>
              </a:rPr>
              <a:t>0.5)</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8504" r="18842"/>
          <a:stretch/>
        </p:blipFill>
        <p:spPr>
          <a:xfrm>
            <a:off x="5954400" y="1338214"/>
            <a:ext cx="3117925" cy="3554554"/>
          </a:xfrm>
          <a:prstGeom prst="rect">
            <a:avLst/>
          </a:prstGeom>
        </p:spPr>
      </p:pic>
      <p:sp>
        <p:nvSpPr>
          <p:cNvPr id="3" name="Title 2"/>
          <p:cNvSpPr>
            <a:spLocks noGrp="1"/>
          </p:cNvSpPr>
          <p:nvPr>
            <p:ph type="title"/>
          </p:nvPr>
        </p:nvSpPr>
        <p:spPr/>
        <p:txBody>
          <a:bodyPr/>
          <a:lstStyle/>
          <a:p>
            <a:endParaRPr lang="en-AU"/>
          </a:p>
        </p:txBody>
      </p:sp>
      <p:sp>
        <p:nvSpPr>
          <p:cNvPr id="8" name="Title 1"/>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smtClean="0"/>
              <a:t>Design </a:t>
            </a:r>
            <a:r>
              <a:rPr lang="en-AU" u="sng" smtClean="0"/>
              <a:t>your</a:t>
            </a:r>
            <a:r>
              <a:rPr lang="en-AU" smtClean="0"/>
              <a:t> problem</a:t>
            </a:r>
            <a:endParaRPr lang="en-AU" dirty="0"/>
          </a:p>
        </p:txBody>
      </p:sp>
    </p:spTree>
    <p:extLst>
      <p:ext uri="{BB962C8B-B14F-4D97-AF65-F5344CB8AC3E}">
        <p14:creationId xmlns:p14="http://schemas.microsoft.com/office/powerpoint/2010/main" val="3194514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add_proportion_decisions</a:t>
            </a:r>
            <a:r>
              <a:rPr lang="en-AU" sz="2000" u="heavy" dirty="0">
                <a:uFill>
                  <a:solidFill>
                    <a:srgbClr val="FF0000"/>
                  </a:solidFill>
                </a:uFill>
                <a:latin typeface="Courier New" panose="02070309020205020404" pitchFamily="49" charset="0"/>
                <a:cs typeface="Courier New" panose="02070309020205020404" pitchFamily="49" charset="0"/>
              </a:rPr>
              <a:t>()</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792" r="11867"/>
          <a:stretch/>
        </p:blipFill>
        <p:spPr>
          <a:xfrm>
            <a:off x="5954400" y="1338214"/>
            <a:ext cx="3138596" cy="3056768"/>
          </a:xfrm>
          <a:prstGeom prst="rect">
            <a:avLst/>
          </a:prstGeom>
        </p:spPr>
      </p:pic>
      <p:sp>
        <p:nvSpPr>
          <p:cNvPr id="3" name="Title 2"/>
          <p:cNvSpPr>
            <a:spLocks noGrp="1"/>
          </p:cNvSpPr>
          <p:nvPr>
            <p:ph type="title"/>
          </p:nvPr>
        </p:nvSpPr>
        <p:spPr/>
        <p:txBody>
          <a:bodyPr/>
          <a:lstStyle/>
          <a:p>
            <a:endParaRPr lang="en-AU"/>
          </a:p>
        </p:txBody>
      </p:sp>
      <p:sp>
        <p:nvSpPr>
          <p:cNvPr id="8" name="Title 1"/>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smtClean="0"/>
              <a:t>Design </a:t>
            </a:r>
            <a:r>
              <a:rPr lang="en-AU" u="sng" smtClean="0"/>
              <a:t>your</a:t>
            </a:r>
            <a:r>
              <a:rPr lang="en-AU" smtClean="0"/>
              <a:t> problem</a:t>
            </a:r>
            <a:endParaRPr lang="en-AU" dirty="0"/>
          </a:p>
        </p:txBody>
      </p:sp>
    </p:spTree>
    <p:extLst>
      <p:ext uri="{BB962C8B-B14F-4D97-AF65-F5344CB8AC3E}">
        <p14:creationId xmlns:p14="http://schemas.microsoft.com/office/powerpoint/2010/main" val="2063410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add_max_utility_objective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a:t>
            </a:r>
          </a:p>
          <a:p>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354" r="13217"/>
          <a:stretch/>
        </p:blipFill>
        <p:spPr>
          <a:xfrm>
            <a:off x="5965567" y="1338214"/>
            <a:ext cx="3104180" cy="3104186"/>
          </a:xfrm>
          <a:prstGeom prst="rect">
            <a:avLst/>
          </a:prstGeom>
        </p:spPr>
      </p:pic>
      <p:sp>
        <p:nvSpPr>
          <p:cNvPr id="3" name="Title 2"/>
          <p:cNvSpPr>
            <a:spLocks noGrp="1"/>
          </p:cNvSpPr>
          <p:nvPr>
            <p:ph type="title"/>
          </p:nvPr>
        </p:nvSpPr>
        <p:spPr/>
        <p:txBody>
          <a:bodyPr/>
          <a:lstStyle/>
          <a:p>
            <a:endParaRPr lang="en-AU"/>
          </a:p>
        </p:txBody>
      </p:sp>
      <p:sp>
        <p:nvSpPr>
          <p:cNvPr id="8" name="Title 1"/>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smtClean="0"/>
              <a:t>Design </a:t>
            </a:r>
            <a:r>
              <a:rPr lang="en-AU" u="sng" smtClean="0"/>
              <a:t>your</a:t>
            </a:r>
            <a:r>
              <a:rPr lang="en-AU" smtClean="0"/>
              <a:t> problem</a:t>
            </a:r>
            <a:endParaRPr lang="en-AU" dirty="0"/>
          </a:p>
        </p:txBody>
      </p:sp>
    </p:spTree>
    <p:extLst>
      <p:ext uri="{BB962C8B-B14F-4D97-AF65-F5344CB8AC3E}">
        <p14:creationId xmlns:p14="http://schemas.microsoft.com/office/powerpoint/2010/main" val="171469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add_max_features_objective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u="heavy" dirty="0" smtClean="0">
                <a:uFill>
                  <a:solidFill>
                    <a:srgbClr val="FF0000"/>
                  </a:solidFill>
                </a:uFill>
                <a:latin typeface="Courier New" panose="02070309020205020404" pitchFamily="49" charset="0"/>
                <a:cs typeface="Courier New" panose="02070309020205020404" pitchFamily="49" charset="0"/>
              </a:rPr>
              <a:t>)</a:t>
            </a:r>
            <a:r>
              <a:rPr lang="en-AU" sz="2000" dirty="0" smtClean="0">
                <a:latin typeface="Courier New" panose="02070309020205020404" pitchFamily="49" charset="0"/>
                <a:cs typeface="Courier New" panose="02070309020205020404" pitchFamily="49" charset="0"/>
              </a:rPr>
              <a:t>%&gt;%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add_relative_targets</a:t>
            </a:r>
            <a:r>
              <a:rPr lang="en-AU" sz="2000" u="heavy" dirty="0" smtClean="0">
                <a:uFill>
                  <a:solidFill>
                    <a:srgbClr val="FF0000"/>
                  </a:solidFill>
                </a:uFill>
                <a:latin typeface="Courier New" panose="02070309020205020404" pitchFamily="49" charset="0"/>
                <a:cs typeface="Courier New" panose="02070309020205020404" pitchFamily="49" charset="0"/>
              </a:rPr>
              <a:t>(0.1</a:t>
            </a:r>
            <a:r>
              <a:rPr lang="en-AU" sz="2000" u="heavy" dirty="0">
                <a:uFill>
                  <a:solidFill>
                    <a:srgbClr val="FF0000"/>
                  </a:solidFill>
                </a:uFill>
                <a:latin typeface="Courier New" panose="02070309020205020404" pitchFamily="49" charset="0"/>
                <a:cs typeface="Courier New" panose="02070309020205020404" pitchFamily="49" charset="0"/>
              </a:rPr>
              <a:t>)</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5354" r="13892"/>
          <a:stretch/>
        </p:blipFill>
        <p:spPr>
          <a:xfrm>
            <a:off x="5954400" y="1338214"/>
            <a:ext cx="3148553" cy="3178594"/>
          </a:xfrm>
          <a:prstGeom prst="rect">
            <a:avLst/>
          </a:prstGeom>
        </p:spPr>
      </p:pic>
      <p:sp>
        <p:nvSpPr>
          <p:cNvPr id="4" name="Title 3"/>
          <p:cNvSpPr>
            <a:spLocks noGrp="1"/>
          </p:cNvSpPr>
          <p:nvPr>
            <p:ph type="title"/>
          </p:nvPr>
        </p:nvSpPr>
        <p:spPr/>
        <p:txBody>
          <a:bodyPr/>
          <a:lstStyle/>
          <a:p>
            <a:endParaRPr lang="en-AU"/>
          </a:p>
        </p:txBody>
      </p:sp>
      <p:sp>
        <p:nvSpPr>
          <p:cNvPr id="8" name="Title 1"/>
          <p:cNvSpPr txBox="1">
            <a:spLocks/>
          </p:cNvSpPr>
          <p:nvPr/>
        </p:nvSpPr>
        <p:spPr>
          <a:xfrm>
            <a:off x="609600" y="3583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smtClean="0"/>
              <a:t>Design </a:t>
            </a:r>
            <a:r>
              <a:rPr lang="en-AU" u="sng" smtClean="0"/>
              <a:t>your</a:t>
            </a:r>
            <a:r>
              <a:rPr lang="en-AU" smtClean="0"/>
              <a:t> problem</a:t>
            </a:r>
            <a:endParaRPr lang="en-AU" dirty="0"/>
          </a:p>
        </p:txBody>
      </p:sp>
    </p:spTree>
    <p:extLst>
      <p:ext uri="{BB962C8B-B14F-4D97-AF65-F5344CB8AC3E}">
        <p14:creationId xmlns:p14="http://schemas.microsoft.com/office/powerpoint/2010/main" val="12819240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onservationdecisions.files.wordpress.com/2017/01/ya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299" y="864084"/>
            <a:ext cx="6247101" cy="412813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83579"/>
            <a:ext cx="8229600" cy="857250"/>
          </a:xfrm>
        </p:spPr>
        <p:txBody>
          <a:bodyPr/>
          <a:lstStyle/>
          <a:p>
            <a:r>
              <a:rPr lang="en-AU" dirty="0"/>
              <a:t>S</a:t>
            </a:r>
            <a:r>
              <a:rPr lang="en-AU" dirty="0" smtClean="0"/>
              <a:t>olve it fast!</a:t>
            </a:r>
            <a:endParaRPr lang="en-AU" dirty="0"/>
          </a:p>
        </p:txBody>
      </p:sp>
      <p:sp>
        <p:nvSpPr>
          <p:cNvPr id="2" name="TextBox 1"/>
          <p:cNvSpPr txBox="1"/>
          <p:nvPr/>
        </p:nvSpPr>
        <p:spPr>
          <a:xfrm>
            <a:off x="7798611" y="4724396"/>
            <a:ext cx="1330364" cy="276999"/>
          </a:xfrm>
          <a:prstGeom prst="rect">
            <a:avLst/>
          </a:prstGeom>
          <a:noFill/>
        </p:spPr>
        <p:txBody>
          <a:bodyPr wrap="none" rtlCol="0">
            <a:spAutoFit/>
          </a:bodyPr>
          <a:lstStyle/>
          <a:p>
            <a:r>
              <a:rPr lang="en-AU" sz="1200" dirty="0" smtClean="0"/>
              <a:t>Beyer </a:t>
            </a:r>
            <a:r>
              <a:rPr lang="en-AU" sz="1200" i="1" dirty="0" smtClean="0"/>
              <a:t>et al.</a:t>
            </a:r>
            <a:r>
              <a:rPr lang="en-AU" sz="1200" dirty="0" smtClean="0"/>
              <a:t> (2016)</a:t>
            </a:r>
            <a:endParaRPr lang="en-AU" sz="1200" dirty="0"/>
          </a:p>
        </p:txBody>
      </p:sp>
    </p:spTree>
    <p:extLst>
      <p:ext uri="{BB962C8B-B14F-4D97-AF65-F5344CB8AC3E}">
        <p14:creationId xmlns:p14="http://schemas.microsoft.com/office/powerpoint/2010/main" val="1632513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0" y="1050906"/>
            <a:ext cx="9056871" cy="3197094"/>
          </a:xfrm>
          <a:prstGeom prst="rect">
            <a:avLst/>
          </a:prstGeom>
        </p:spPr>
      </p:pic>
      <p:sp>
        <p:nvSpPr>
          <p:cNvPr id="4" name="TextBox 3"/>
          <p:cNvSpPr txBox="1"/>
          <p:nvPr/>
        </p:nvSpPr>
        <p:spPr>
          <a:xfrm>
            <a:off x="370690" y="4478400"/>
            <a:ext cx="8402621" cy="523220"/>
          </a:xfrm>
          <a:prstGeom prst="rect">
            <a:avLst/>
          </a:prstGeom>
          <a:noFill/>
        </p:spPr>
        <p:txBody>
          <a:bodyPr wrap="none" rtlCol="0">
            <a:spAutoFit/>
          </a:bodyPr>
          <a:lstStyle/>
          <a:p>
            <a:r>
              <a:rPr lang="en-AU" sz="2800" dirty="0" smtClean="0"/>
              <a:t>1.5 million planning units &amp; 22,644 species: 76 minutes</a:t>
            </a:r>
            <a:endParaRPr lang="en-AU" sz="2800" dirty="0"/>
          </a:p>
        </p:txBody>
      </p:sp>
      <p:sp>
        <p:nvSpPr>
          <p:cNvPr id="8" name="Title 1"/>
          <p:cNvSpPr>
            <a:spLocks noGrp="1"/>
          </p:cNvSpPr>
          <p:nvPr>
            <p:ph type="title"/>
          </p:nvPr>
        </p:nvSpPr>
        <p:spPr>
          <a:xfrm>
            <a:off x="457200" y="83579"/>
            <a:ext cx="8229600" cy="857250"/>
          </a:xfrm>
        </p:spPr>
        <p:txBody>
          <a:bodyPr/>
          <a:lstStyle/>
          <a:p>
            <a:r>
              <a:rPr lang="en-AU" dirty="0" smtClean="0"/>
              <a:t>Solve it fast!</a:t>
            </a:r>
            <a:endParaRPr lang="en-AU" dirty="0"/>
          </a:p>
        </p:txBody>
      </p:sp>
    </p:spTree>
    <p:extLst>
      <p:ext uri="{BB962C8B-B14F-4D97-AF65-F5344CB8AC3E}">
        <p14:creationId xmlns:p14="http://schemas.microsoft.com/office/powerpoint/2010/main" val="39227071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work</a:t>
            </a:r>
            <a:endParaRPr lang="en-AU" dirty="0"/>
          </a:p>
        </p:txBody>
      </p:sp>
      <p:sp>
        <p:nvSpPr>
          <p:cNvPr id="3" name="Content Placeholder 2"/>
          <p:cNvSpPr>
            <a:spLocks noGrp="1"/>
          </p:cNvSpPr>
          <p:nvPr>
            <p:ph idx="1"/>
          </p:nvPr>
        </p:nvSpPr>
        <p:spPr/>
        <p:txBody>
          <a:bodyPr>
            <a:normAutofit/>
          </a:bodyPr>
          <a:lstStyle/>
          <a:p>
            <a:r>
              <a:rPr lang="en-AU" dirty="0" smtClean="0"/>
              <a:t>Point-and-click interface (</a:t>
            </a:r>
            <a:r>
              <a:rPr lang="en-AU" i="1" dirty="0" err="1" smtClean="0"/>
              <a:t>prioritizrshiny</a:t>
            </a:r>
            <a:r>
              <a:rPr lang="en-AU" dirty="0" smtClean="0"/>
              <a:t>)</a:t>
            </a:r>
          </a:p>
          <a:p>
            <a:endParaRPr lang="en-AU" dirty="0"/>
          </a:p>
          <a:p>
            <a:r>
              <a:rPr lang="en-AU" dirty="0" smtClean="0"/>
              <a:t>Multiple </a:t>
            </a:r>
            <a:r>
              <a:rPr lang="en-AU" dirty="0" smtClean="0"/>
              <a:t>zone types (e.g</a:t>
            </a:r>
            <a:r>
              <a:rPr lang="en-AU" dirty="0" smtClean="0"/>
              <a:t>. </a:t>
            </a:r>
            <a:r>
              <a:rPr lang="en-AU" i="1" dirty="0" err="1" smtClean="0"/>
              <a:t>MarZone</a:t>
            </a:r>
            <a:r>
              <a:rPr lang="en-AU" dirty="0" smtClean="0"/>
              <a:t>)</a:t>
            </a:r>
          </a:p>
          <a:p>
            <a:endParaRPr lang="en-AU" dirty="0"/>
          </a:p>
          <a:p>
            <a:r>
              <a:rPr lang="en-AU" dirty="0" smtClean="0"/>
              <a:t>More objectives, constraints, and penalties!</a:t>
            </a:r>
            <a:endParaRPr lang="en-AU" dirty="0"/>
          </a:p>
        </p:txBody>
      </p:sp>
    </p:spTree>
    <p:extLst>
      <p:ext uri="{BB962C8B-B14F-4D97-AF65-F5344CB8AC3E}">
        <p14:creationId xmlns:p14="http://schemas.microsoft.com/office/powerpoint/2010/main" val="28578865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40815" y="-1426"/>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140812" y="1438213"/>
            <a:ext cx="5211721" cy="563832"/>
            <a:chOff x="211764" y="1168251"/>
            <a:chExt cx="5211721" cy="751774"/>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0"/>
              <a:ext cx="4347729" cy="697625"/>
            </a:xfrm>
            <a:prstGeom prst="rect">
              <a:avLst/>
            </a:prstGeom>
            <a:noFill/>
          </p:spPr>
          <p:txBody>
            <a:bodyPr wrap="none" rtlCol="0">
              <a:spAutoFit/>
            </a:bodyPr>
            <a:lstStyle/>
            <a:p>
              <a:r>
                <a:rPr lang="en-AU" sz="2800" b="1" dirty="0" smtClean="0">
                  <a:solidFill>
                    <a:schemeClr val="bg1"/>
                  </a:solidFill>
                </a:rPr>
                <a:t>prioritizr.github.io/</a:t>
              </a:r>
              <a:r>
                <a:rPr lang="en-AU" sz="2800" b="1" dirty="0" err="1" smtClean="0">
                  <a:solidFill>
                    <a:schemeClr val="bg1"/>
                  </a:solidFill>
                </a:rPr>
                <a:t>prioritizr</a:t>
              </a:r>
              <a:endParaRPr lang="en-AU" sz="2000" b="1" dirty="0">
                <a:solidFill>
                  <a:schemeClr val="bg1"/>
                </a:solidFill>
              </a:endParaRPr>
            </a:p>
          </p:txBody>
        </p:sp>
      </p:grpSp>
      <p:grpSp>
        <p:nvGrpSpPr>
          <p:cNvPr id="9" name="Group 8"/>
          <p:cNvGrpSpPr/>
          <p:nvPr/>
        </p:nvGrpSpPr>
        <p:grpSpPr>
          <a:xfrm>
            <a:off x="140812" y="716143"/>
            <a:ext cx="5852542" cy="600962"/>
            <a:chOff x="162258" y="2132856"/>
            <a:chExt cx="5852542"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939044"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prioritizr</a:t>
              </a:r>
              <a:r>
                <a:rPr lang="en-AU" sz="2800" b="1" dirty="0" smtClean="0">
                  <a:solidFill>
                    <a:schemeClr val="bg1"/>
                  </a:solidFill>
                </a:rPr>
                <a:t>/</a:t>
              </a:r>
              <a:r>
                <a:rPr lang="en-AU" sz="2800" b="1" dirty="0" err="1" smtClean="0">
                  <a:solidFill>
                    <a:schemeClr val="bg1"/>
                  </a:solidFill>
                </a:rPr>
                <a:t>prioritizr</a:t>
              </a:r>
              <a:endParaRPr lang="en-AU" sz="28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057"/>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056088"/>
            <a:ext cx="924963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5400" b="1" dirty="0" smtClean="0">
                <a:latin typeface="Arial" panose="020B0604020202020204" pitchFamily="34" charset="0"/>
              </a:rPr>
              <a:t>How </a:t>
            </a:r>
            <a:r>
              <a:rPr lang="en-AU" altLang="en-US" sz="5400" b="1" dirty="0">
                <a:latin typeface="Arial" panose="020B0604020202020204" pitchFamily="34" charset="0"/>
              </a:rPr>
              <a:t>should we </a:t>
            </a:r>
            <a:endParaRPr lang="en-AU" altLang="en-US" sz="5400" b="1" dirty="0" smtClean="0">
              <a:latin typeface="Arial" panose="020B0604020202020204" pitchFamily="34" charset="0"/>
            </a:endParaRPr>
          </a:p>
          <a:p>
            <a:pPr marL="0" lvl="0" indent="0" algn="ctr" eaLnBrk="0" fontAlgn="base" hangingPunct="0">
              <a:spcBef>
                <a:spcPct val="0"/>
              </a:spcBef>
              <a:spcAft>
                <a:spcPct val="0"/>
              </a:spcAft>
              <a:buNone/>
            </a:pPr>
            <a:r>
              <a:rPr lang="en-AU" altLang="en-US" sz="5400" b="1" dirty="0">
                <a:latin typeface="Arial" panose="020B0604020202020204" pitchFamily="34" charset="0"/>
              </a:rPr>
              <a:t>m</a:t>
            </a:r>
            <a:r>
              <a:rPr lang="en-AU" altLang="en-US" sz="5400" b="1" dirty="0" smtClean="0">
                <a:latin typeface="Arial" panose="020B0604020202020204" pitchFamily="34" charset="0"/>
              </a:rPr>
              <a:t>anage</a:t>
            </a:r>
            <a:r>
              <a:rPr lang="en-AU" altLang="en-US" sz="5400" b="1" dirty="0">
                <a:latin typeface="Arial" panose="020B0604020202020204" pitchFamily="34" charset="0"/>
              </a:rPr>
              <a:t> </a:t>
            </a:r>
            <a:r>
              <a:rPr lang="en-AU" altLang="en-US" sz="5400" b="1" dirty="0" smtClean="0">
                <a:latin typeface="Arial" panose="020B0604020202020204" pitchFamily="34" charset="0"/>
              </a:rPr>
              <a:t>areas to </a:t>
            </a:r>
          </a:p>
          <a:p>
            <a:pPr marL="0" lvl="0" indent="0" algn="ctr" eaLnBrk="0" fontAlgn="base" hangingPunct="0">
              <a:spcBef>
                <a:spcPct val="0"/>
              </a:spcBef>
              <a:spcAft>
                <a:spcPct val="0"/>
              </a:spcAft>
              <a:buNone/>
            </a:pPr>
            <a:r>
              <a:rPr lang="en-AU" altLang="en-US" sz="5400" b="1" dirty="0" smtClean="0">
                <a:latin typeface="Arial" panose="020B0604020202020204" pitchFamily="34" charset="0"/>
              </a:rPr>
              <a:t>achieve</a:t>
            </a:r>
            <a:r>
              <a:rPr lang="en-AU" altLang="en-US" sz="5400" b="1" dirty="0">
                <a:latin typeface="Arial" panose="020B0604020202020204" pitchFamily="34" charset="0"/>
              </a:rPr>
              <a:t> </a:t>
            </a:r>
            <a:r>
              <a:rPr lang="en-AU" altLang="en-US" sz="5400" b="1" dirty="0" smtClean="0">
                <a:latin typeface="Arial" panose="020B0604020202020204" pitchFamily="34" charset="0"/>
              </a:rPr>
              <a:t>conservation?</a:t>
            </a:r>
            <a:endParaRPr lang="en-AU" altLang="en-US" sz="5400" b="1" dirty="0">
              <a:latin typeface="Arial" panose="020B0604020202020204" pitchFamily="34" charset="0"/>
            </a:endParaRPr>
          </a:p>
        </p:txBody>
      </p:sp>
    </p:spTree>
    <p:extLst>
      <p:ext uri="{BB962C8B-B14F-4D97-AF65-F5344CB8AC3E}">
        <p14:creationId xmlns:p14="http://schemas.microsoft.com/office/powerpoint/2010/main" val="2864264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526" y="1279127"/>
            <a:ext cx="3543300" cy="30861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44758" y="1279127"/>
            <a:ext cx="2778133" cy="2972910"/>
            <a:chOff x="774255" y="1139292"/>
            <a:chExt cx="2778133" cy="2972910"/>
          </a:xfrm>
        </p:grpSpPr>
        <p:pic>
          <p:nvPicPr>
            <p:cNvPr id="2056" name="Picture 8" descr="Image result for cut co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30" y="1139292"/>
              <a:ext cx="2496185" cy="2496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4255" y="3465871"/>
              <a:ext cx="2778133" cy="646331"/>
            </a:xfrm>
            <a:prstGeom prst="rect">
              <a:avLst/>
            </a:prstGeom>
            <a:noFill/>
          </p:spPr>
          <p:txBody>
            <a:bodyPr wrap="none" rtlCol="0">
              <a:spAutoFit/>
            </a:bodyPr>
            <a:lstStyle/>
            <a:p>
              <a:r>
                <a:rPr lang="en-AU" sz="3600" dirty="0" smtClean="0"/>
                <a:t>Minimize cost</a:t>
              </a:r>
              <a:endParaRPr lang="en-AU" sz="3600" dirty="0"/>
            </a:p>
          </p:txBody>
        </p:sp>
      </p:grpSp>
    </p:spTree>
    <p:extLst>
      <p:ext uri="{BB962C8B-B14F-4D97-AF65-F5344CB8AC3E}">
        <p14:creationId xmlns:p14="http://schemas.microsoft.com/office/powerpoint/2010/main" val="25072355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
        <p:nvSpPr>
          <p:cNvPr id="3" name="Rectangle 2"/>
          <p:cNvSpPr/>
          <p:nvPr/>
        </p:nvSpPr>
        <p:spPr>
          <a:xfrm>
            <a:off x="5110316" y="1301251"/>
            <a:ext cx="1378974" cy="1198601"/>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179735" y="1126067"/>
            <a:ext cx="1371598" cy="1117600"/>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6281217" y="2656758"/>
            <a:ext cx="898518" cy="890775"/>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738417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
        <p:nvSpPr>
          <p:cNvPr id="9" name="Rectangle 8"/>
          <p:cNvSpPr/>
          <p:nvPr/>
        </p:nvSpPr>
        <p:spPr>
          <a:xfrm>
            <a:off x="5063067" y="2351330"/>
            <a:ext cx="1337734" cy="1374004"/>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95352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9143999" cy="857250"/>
          </a:xfrm>
        </p:spPr>
        <p:txBody>
          <a:bodyPr>
            <a:normAutofit/>
          </a:bodyPr>
          <a:lstStyle/>
          <a:p>
            <a:r>
              <a:rPr lang="en-AU" dirty="0" smtClean="0"/>
              <a:t>Constraints &amp; Penalties</a:t>
            </a:r>
            <a:endParaRPr lang="en-AU" dirty="0"/>
          </a:p>
        </p:txBody>
      </p:sp>
      <p:pic>
        <p:nvPicPr>
          <p:cNvPr id="3074" name="Picture 2" descr="Image result for habit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943100"/>
            <a:ext cx="4404731" cy="2257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onnectivity conserv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H="1" flipV="1">
            <a:off x="4942192" y="1447800"/>
            <a:ext cx="391605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705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pic>
        <p:nvPicPr>
          <p:cNvPr id="4108" name="Picture 1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944" y="1333500"/>
            <a:ext cx="5456111" cy="34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24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8099</TotalTime>
  <Words>579</Words>
  <Application>Microsoft Office PowerPoint</Application>
  <PresentationFormat>On-screen Show (16:9)</PresentationFormat>
  <Paragraphs>185</Paragraphs>
  <Slides>29</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 Rounded MT Bold</vt:lpstr>
      <vt:lpstr>Calibri</vt:lpstr>
      <vt:lpstr>Courier New</vt:lpstr>
      <vt:lpstr>Office Theme</vt:lpstr>
      <vt:lpstr>prioritizr Systematic conservation planning in R R</vt:lpstr>
      <vt:lpstr>Acknowledgements</vt:lpstr>
      <vt:lpstr>Global biodiversity crisis</vt:lpstr>
      <vt:lpstr>PowerPoint Presentation</vt:lpstr>
      <vt:lpstr>Objective</vt:lpstr>
      <vt:lpstr>Objective</vt:lpstr>
      <vt:lpstr>Objective</vt:lpstr>
      <vt:lpstr>Constraints &amp; Penalties</vt:lpstr>
      <vt:lpstr>PowerPoint Presentation</vt:lpstr>
      <vt:lpstr>PowerPoint Presentation</vt:lpstr>
      <vt:lpstr>Decision type</vt:lpstr>
      <vt:lpstr>Solver</vt:lpstr>
      <vt:lpstr>prioritizr</vt:lpstr>
      <vt:lpstr>Human-readable code</vt:lpstr>
      <vt:lpstr>Human-readable code</vt:lpstr>
      <vt:lpstr>Design your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Solve it fast!</vt:lpstr>
      <vt:lpstr>Solve it fast!</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Hanson</cp:lastModifiedBy>
  <cp:revision>537</cp:revision>
  <dcterms:created xsi:type="dcterms:W3CDTF">2006-08-16T00:00:00Z</dcterms:created>
  <dcterms:modified xsi:type="dcterms:W3CDTF">2018-02-06T07:16:08Z</dcterms:modified>
</cp:coreProperties>
</file>